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67"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415B71C-12A8-403B-9B59-FA3A9E3A817D}" type="datetimeFigureOut">
              <a:rPr lang="en-US" smtClean="0"/>
              <a:pPr/>
              <a:t>3/10/2016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28DD83-993A-4078-90ED-B91552C5BA6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15B71C-12A8-403B-9B59-FA3A9E3A817D}" type="datetimeFigureOut">
              <a:rPr lang="en-US" smtClean="0"/>
              <a:pPr/>
              <a:t>3/10/2016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28DD83-993A-4078-90ED-B91552C5BA6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15B71C-12A8-403B-9B59-FA3A9E3A817D}" type="datetimeFigureOut">
              <a:rPr lang="en-US" smtClean="0"/>
              <a:pPr/>
              <a:t>3/10/2016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28DD83-993A-4078-90ED-B91552C5BA6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15B71C-12A8-403B-9B59-FA3A9E3A817D}" type="datetimeFigureOut">
              <a:rPr lang="en-US" smtClean="0"/>
              <a:pPr/>
              <a:t>3/10/2016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28DD83-993A-4078-90ED-B91552C5BA6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15B71C-12A8-403B-9B59-FA3A9E3A817D}" type="datetimeFigureOut">
              <a:rPr lang="en-US" smtClean="0"/>
              <a:pPr/>
              <a:t>3/10/2016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28DD83-993A-4078-90ED-B91552C5BA6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415B71C-12A8-403B-9B59-FA3A9E3A817D}" type="datetimeFigureOut">
              <a:rPr lang="en-US" smtClean="0"/>
              <a:pPr/>
              <a:t>3/10/2016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28DD83-993A-4078-90ED-B91552C5BA6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415B71C-12A8-403B-9B59-FA3A9E3A817D}" type="datetimeFigureOut">
              <a:rPr lang="en-US" smtClean="0"/>
              <a:pPr/>
              <a:t>3/10/2016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28DD83-993A-4078-90ED-B91552C5BA6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415B71C-12A8-403B-9B59-FA3A9E3A817D}" type="datetimeFigureOut">
              <a:rPr lang="en-US" smtClean="0"/>
              <a:pPr/>
              <a:t>3/10/2016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28DD83-993A-4078-90ED-B91552C5BA6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15B71C-12A8-403B-9B59-FA3A9E3A817D}" type="datetimeFigureOut">
              <a:rPr lang="en-US" smtClean="0"/>
              <a:pPr/>
              <a:t>3/10/2016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28DD83-993A-4078-90ED-B91552C5BA6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15B71C-12A8-403B-9B59-FA3A9E3A817D}" type="datetimeFigureOut">
              <a:rPr lang="en-US" smtClean="0"/>
              <a:pPr/>
              <a:t>3/10/2016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28DD83-993A-4078-90ED-B91552C5BA6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15B71C-12A8-403B-9B59-FA3A9E3A817D}" type="datetimeFigureOut">
              <a:rPr lang="en-US" smtClean="0"/>
              <a:pPr/>
              <a:t>3/10/2016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28DD83-993A-4078-90ED-B91552C5BA6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15B71C-12A8-403B-9B59-FA3A9E3A817D}" type="datetimeFigureOut">
              <a:rPr lang="en-US" smtClean="0"/>
              <a:pPr/>
              <a:t>3/10/2016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28DD83-993A-4078-90ED-B91552C5BA6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daneshnameh.roshd.ir/mavara/mavara-index.php?page=%D8%A2%D8%AA%D9%86"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daneshnameh.roshd.ir/mavara/mavara-index.php?page=%D8%B3%D9%82%D8%B1%D8%A7%D8%B7"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daneshnameh.roshd.ir/mavara/mavara-index.php?page=%D9%86%D8%AC%D9%88%D9%85" TargetMode="External"/><Relationship Id="rId2" Type="http://schemas.openxmlformats.org/officeDocument/2006/relationships/hyperlink" Target="http://daneshnameh.roshd.ir/mavara/mavara-index.php?page=%D8%B1%DB%8C%D8%A7%D8%B6%DB%8C%D8%A7%D8%AA" TargetMode="External"/><Relationship Id="rId1" Type="http://schemas.openxmlformats.org/officeDocument/2006/relationships/slideLayout" Target="../slideLayouts/slideLayout2.xml"/><Relationship Id="rId5" Type="http://schemas.openxmlformats.org/officeDocument/2006/relationships/hyperlink" Target="http://daneshnameh.roshd.ir/mavara/mavara-index.php?page=%D8%A7%D8%B1%D8%B3%D8%B7%D9%88" TargetMode="External"/><Relationship Id="rId4" Type="http://schemas.openxmlformats.org/officeDocument/2006/relationships/hyperlink" Target="http://daneshnameh.roshd.ir/mavara/mavara-index.php?page=%D8%B9%D9%84%D9%88%D9%85+%D8%B7%D8%A8%DB%8C%D8%B9%DB%8C"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214291"/>
            <a:ext cx="7772400" cy="928694"/>
          </a:xfrm>
        </p:spPr>
        <p:txBody>
          <a:bodyPr/>
          <a:lstStyle/>
          <a:p>
            <a:pPr rtl="1"/>
            <a:r>
              <a:rPr lang="fa-IR" dirty="0" smtClean="0"/>
              <a:t>فصل دوم : ایدئالیسم و آموزش و پرورش</a:t>
            </a:r>
            <a:endParaRPr lang="en-US" dirty="0"/>
          </a:p>
        </p:txBody>
      </p:sp>
      <p:sp>
        <p:nvSpPr>
          <p:cNvPr id="3" name="Subtitle 2"/>
          <p:cNvSpPr>
            <a:spLocks noGrp="1"/>
          </p:cNvSpPr>
          <p:nvPr>
            <p:ph type="subTitle" idx="1"/>
          </p:nvPr>
        </p:nvSpPr>
        <p:spPr>
          <a:xfrm>
            <a:off x="285720" y="1214422"/>
            <a:ext cx="8501122" cy="5286412"/>
          </a:xfrm>
        </p:spPr>
        <p:txBody>
          <a:bodyPr>
            <a:normAutofit fontScale="92500" lnSpcReduction="20000"/>
          </a:bodyPr>
          <a:lstStyle/>
          <a:p>
            <a:pPr algn="r" rtl="1"/>
            <a:r>
              <a:rPr lang="fa-IR" dirty="0" smtClean="0">
                <a:solidFill>
                  <a:srgbClr val="FF0000"/>
                </a:solidFill>
              </a:rPr>
              <a:t>تعریف و توضیح مفهوم ایدئالیسم: </a:t>
            </a:r>
            <a:r>
              <a:rPr lang="en-US" dirty="0" smtClean="0">
                <a:solidFill>
                  <a:srgbClr val="FF0000"/>
                </a:solidFill>
              </a:rPr>
              <a:t>idealism</a:t>
            </a:r>
            <a:endParaRPr lang="fa-IR" dirty="0" smtClean="0">
              <a:solidFill>
                <a:srgbClr val="FF0000"/>
              </a:solidFill>
            </a:endParaRPr>
          </a:p>
          <a:p>
            <a:pPr algn="just" rtl="1"/>
            <a:r>
              <a:rPr lang="fa-IR" dirty="0" smtClean="0">
                <a:solidFill>
                  <a:schemeClr val="tx1"/>
                </a:solidFill>
              </a:rPr>
              <a:t>ایده‌آلیسم، که در زبان فارسی غالبا به اصالت تصور و آرمان‌گرایی ترجمه شده است، پدیده‌ها را براساس "ایده‌آل" یا آنچه به روح و تصور نسبت داده می‌شود، تفسیر و توجیه می‌کند. ایده‌آلیسم، عقل یا ذهن و روح را مقدم بر ماده می‌داند. این نظریه معتقد است که واقعیت بیش از آنکه به نیروهای مادی بستگی داشته باشد، در پندارها، فکر، ذهن و خود فرد است. </a:t>
            </a:r>
          </a:p>
          <a:p>
            <a:pPr algn="just" rtl="1"/>
            <a:r>
              <a:rPr lang="fa-IR" dirty="0" smtClean="0">
                <a:solidFill>
                  <a:schemeClr val="tx1"/>
                </a:solidFill>
              </a:rPr>
              <a:t>ایدئالیسم یکی از کهن ترین نظام های فکری بشری است. ریشه های ایدئالیسم معمولا به افکار افلاطون فیلسوف یونان باستان بر می گردد. در قرن 18 و 19 در آلمان افرادی همچون فیخته، شلینگ، و هگل از شخصیتهای برجسته فلسفه بشمار می آمدند. فروبل بنیانگذار کودکستان نیز روش آموزش و پرورش دوران کودکی را بر پایه ایدئالیسم ابداع کرد.</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smtClean="0"/>
              <a:t>افلاطون بنیانگذار ایدئالیسم غرب</a:t>
            </a:r>
            <a:endParaRPr lang="en-US" dirty="0"/>
          </a:p>
        </p:txBody>
      </p:sp>
      <p:sp>
        <p:nvSpPr>
          <p:cNvPr id="3" name="Content Placeholder 2"/>
          <p:cNvSpPr>
            <a:spLocks noGrp="1"/>
          </p:cNvSpPr>
          <p:nvPr>
            <p:ph idx="1"/>
          </p:nvPr>
        </p:nvSpPr>
        <p:spPr/>
        <p:txBody>
          <a:bodyPr>
            <a:normAutofit/>
          </a:bodyPr>
          <a:lstStyle/>
          <a:p>
            <a:pPr algn="just" rtl="1">
              <a:buNone/>
            </a:pPr>
            <a:r>
              <a:rPr lang="fa-IR" dirty="0" smtClean="0"/>
              <a:t>وظیفه دولتهاست که مستعد ترین کودکان را شناسایی کرده و تحت تعلیم و تربیت خاص قرار گیرند تا زمامداری جامعه را در آینده برعهده گیرند. ملاک طبقه بندی افراد جامعه در سه طبقه فوق استعداد و توانایی افراد است نه وابستگی آنها به خانواده و پدر و مادر. ممکن است در خانواده زمامداران کودک بی استعداد وجود داشته باشد که لایق زمامداری در آینده نخواهد بود.</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smtClean="0"/>
              <a:t>ما بعد </a:t>
            </a:r>
            <a:r>
              <a:rPr lang="fa-IR" dirty="0" smtClean="0"/>
              <a:t>الطبیعه </a:t>
            </a:r>
            <a:r>
              <a:rPr lang="fa-IR" dirty="0" smtClean="0"/>
              <a:t>ایدئالیستی</a:t>
            </a:r>
            <a:endParaRPr lang="en-US" dirty="0"/>
          </a:p>
        </p:txBody>
      </p:sp>
      <p:sp>
        <p:nvSpPr>
          <p:cNvPr id="3" name="Content Placeholder 2"/>
          <p:cNvSpPr>
            <a:spLocks noGrp="1"/>
          </p:cNvSpPr>
          <p:nvPr>
            <p:ph idx="1"/>
          </p:nvPr>
        </p:nvSpPr>
        <p:spPr/>
        <p:txBody>
          <a:bodyPr>
            <a:normAutofit fontScale="92500" lnSpcReduction="10000"/>
          </a:bodyPr>
          <a:lstStyle/>
          <a:p>
            <a:pPr algn="r" rtl="1"/>
            <a:r>
              <a:rPr lang="fa-IR" dirty="0" smtClean="0"/>
              <a:t>ایدئالیسم مبنای واقعیت را امور ذهنی، روحی و آرمانی می داند و بر آن تاکید دارد. واقعیت ذاتا روحی یا ذهنی است و امکان شناخت هر چیزی جز ایده ها و مفاهیم مردود است. جهان مظهری از عقل و اراده کلی ( خدا) است. </a:t>
            </a:r>
          </a:p>
          <a:p>
            <a:pPr algn="r" rtl="1"/>
            <a:r>
              <a:rPr lang="fa-IR" dirty="0" smtClean="0"/>
              <a:t>در تبیین ماهیت انسان، ( انسان شناسی ) ایدئالیست معتقد است که خصیصه ذاتی و جاودانه انسان بعد روحی انسان است. ماهیت حقیقی انسان غیر مادی، روحی و ذهنی است. جوهر واقعیت روحانیست نه مادی.  روح وسیعتر از ماده است و بر آن احاطه دارد. ماده به روح وابسته است و این روح است که نیروی فعال ماده را تامین کرده و به آن تحرک می بخشد.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smtClean="0"/>
              <a:t>ما بعد </a:t>
            </a:r>
            <a:r>
              <a:rPr lang="fa-IR" dirty="0" smtClean="0"/>
              <a:t>الطبیعه </a:t>
            </a:r>
            <a:r>
              <a:rPr lang="fa-IR" dirty="0" smtClean="0"/>
              <a:t>ایدئالیستی</a:t>
            </a:r>
            <a:endParaRPr lang="en-US" dirty="0"/>
          </a:p>
        </p:txBody>
      </p:sp>
      <p:sp>
        <p:nvSpPr>
          <p:cNvPr id="3" name="Content Placeholder 2"/>
          <p:cNvSpPr>
            <a:spLocks noGrp="1"/>
          </p:cNvSpPr>
          <p:nvPr>
            <p:ph idx="1"/>
          </p:nvPr>
        </p:nvSpPr>
        <p:spPr/>
        <p:txBody>
          <a:bodyPr>
            <a:normAutofit fontScale="77500" lnSpcReduction="20000"/>
          </a:bodyPr>
          <a:lstStyle/>
          <a:p>
            <a:pPr algn="r" rtl="1"/>
            <a:r>
              <a:rPr lang="fa-IR" dirty="0" smtClean="0"/>
              <a:t>از منظر ایدئالیسم از دو جهان می توان سخن گفت: جهان حقیقی و جهان نمود. جهان حقیقی همان ذهن، ایده های ابدی، دائمی و قانونمند و منظم است. در مقابل خصیصه جهان نمود تغییر، نقص، پریشانی و بی نظمی است. وظیفه تعلیم و تربیت آنست که ذهن دانش آموزان را از جهان حس و گمان به سوی جهان حقیقت ایده ها متوجه سازد. عالم در تمامیت آن نیز خود ذهن روحانی بزرگتر و جامع تری است. </a:t>
            </a:r>
          </a:p>
          <a:p>
            <a:pPr algn="r" rtl="1"/>
            <a:r>
              <a:rPr lang="fa-IR" dirty="0" smtClean="0"/>
              <a:t>از نظر ایدئالیسم جهان هوشمند است ( اصل معقولیت یا هوشمندی) و بین ذهن ها در جهان ارتباط وجود دارد. این اصل را به کمک دو مفهوم </a:t>
            </a:r>
            <a:r>
              <a:rPr lang="fa-IR" dirty="0" smtClean="0">
                <a:solidFill>
                  <a:srgbClr val="FF0000"/>
                </a:solidFill>
              </a:rPr>
              <a:t>عالم کبیر </a:t>
            </a:r>
            <a:r>
              <a:rPr lang="fa-IR" dirty="0" smtClean="0"/>
              <a:t>و </a:t>
            </a:r>
            <a:r>
              <a:rPr lang="fa-IR" dirty="0" smtClean="0">
                <a:solidFill>
                  <a:srgbClr val="FF0000"/>
                </a:solidFill>
              </a:rPr>
              <a:t>عالم صغیر </a:t>
            </a:r>
            <a:r>
              <a:rPr lang="fa-IR" dirty="0" smtClean="0"/>
              <a:t>میتوان توضیح داد: ذهن عالم یا </a:t>
            </a:r>
            <a:r>
              <a:rPr lang="fa-IR" dirty="0" smtClean="0">
                <a:solidFill>
                  <a:srgbClr val="FF0000"/>
                </a:solidFill>
              </a:rPr>
              <a:t>عالم کبیر </a:t>
            </a:r>
            <a:r>
              <a:rPr lang="fa-IR" dirty="0" smtClean="0"/>
              <a:t>هیچ قید و محدودیتی ندارد و هیچگونه تغییرو دگرگونی در آن راه ندارد. جهان همانند یک ذهنی جامع و کامل است و اذهان کوچکتر اجزاء محدود آن بشمار می آیند. ذهن کلی یا عالم کبیر مدام به اندیشیدن (کشف کردن)، ارزش نهادن، ادراک کردن و اِعمال اراده مشغول است. جهان کبیررا میتوان بعنوان فکر، در حال اندیشیدن، مکاشفه، شهود، و اراده در حال عمل در نظر گرفت.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smtClean="0"/>
              <a:t>ما بعد </a:t>
            </a:r>
            <a:r>
              <a:rPr lang="fa-IR" dirty="0" smtClean="0"/>
              <a:t>الطبیعه </a:t>
            </a:r>
            <a:r>
              <a:rPr lang="fa-IR" dirty="0" smtClean="0"/>
              <a:t>ایدئالیستی</a:t>
            </a:r>
            <a:endParaRPr lang="en-US" dirty="0"/>
          </a:p>
        </p:txBody>
      </p:sp>
      <p:sp>
        <p:nvSpPr>
          <p:cNvPr id="3" name="Content Placeholder 2"/>
          <p:cNvSpPr>
            <a:spLocks noGrp="1"/>
          </p:cNvSpPr>
          <p:nvPr>
            <p:ph idx="1"/>
          </p:nvPr>
        </p:nvSpPr>
        <p:spPr>
          <a:xfrm>
            <a:off x="214282" y="1600200"/>
            <a:ext cx="8472518" cy="4900634"/>
          </a:xfrm>
        </p:spPr>
        <p:txBody>
          <a:bodyPr>
            <a:normAutofit fontScale="85000" lnSpcReduction="20000"/>
          </a:bodyPr>
          <a:lstStyle/>
          <a:p>
            <a:pPr algn="r" rtl="1"/>
            <a:r>
              <a:rPr lang="fa-IR" dirty="0" smtClean="0">
                <a:solidFill>
                  <a:srgbClr val="FF0000"/>
                </a:solidFill>
              </a:rPr>
              <a:t>عالم صغیر </a:t>
            </a:r>
            <a:r>
              <a:rPr lang="fa-IR" dirty="0" smtClean="0"/>
              <a:t>یا روح فردی و عالم کبیر یا روح کلی از یک گوهر هستند، ولی عالم ضغیر جزء محدودی از روح کلی است و بعنوان فرد یا خود کوچکتر ( خود کهتر) بشمار می آید. بین این دو عالم رابطه ای کیفی وجود دارد. در جهان روح های جزیی یا فردی وجود دارد که همه از روح کلی مشتق شده اند. به عبارتی روح انسانی از روح خدایی مشتق شده است. </a:t>
            </a:r>
          </a:p>
          <a:p>
            <a:pPr algn="r" rtl="1"/>
            <a:r>
              <a:rPr lang="fa-IR" dirty="0" smtClean="0"/>
              <a:t>بطور کلی در مکتبهای مختلف ایدئالیستی توافق های متافیزیکی زیر وجود دارد:</a:t>
            </a:r>
          </a:p>
          <a:p>
            <a:pPr algn="r" rtl="1"/>
            <a:r>
              <a:rPr lang="fa-IR" dirty="0" smtClean="0"/>
              <a:t>1- جهان روحانی است و واقعیتهای آن ذهنی و غیر مادیست.</a:t>
            </a:r>
          </a:p>
          <a:p>
            <a:pPr algn="r" rtl="1"/>
            <a:r>
              <a:rPr lang="fa-IR" dirty="0" smtClean="0"/>
              <a:t>2- واقعیتهای ذهنی جهان جنبه شخصی دارند یعنی واقعیت چیی است که توسط ذهن اشخاص ساخته و تصور میشود.</a:t>
            </a:r>
          </a:p>
          <a:p>
            <a:pPr algn="r" rtl="1"/>
            <a:r>
              <a:rPr lang="fa-IR" dirty="0" smtClean="0"/>
              <a:t>3- جهان از روح کلی و جامعی برخوردار است و در آن اذهان کهتر ( ذهن و روح فردی) آن را تشکیل می دهند. </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معرفت شناسی </a:t>
            </a:r>
            <a:endParaRPr lang="en-US" dirty="0"/>
          </a:p>
        </p:txBody>
      </p:sp>
      <p:sp>
        <p:nvSpPr>
          <p:cNvPr id="3" name="Content Placeholder 2"/>
          <p:cNvSpPr>
            <a:spLocks noGrp="1"/>
          </p:cNvSpPr>
          <p:nvPr>
            <p:ph idx="1"/>
          </p:nvPr>
        </p:nvSpPr>
        <p:spPr/>
        <p:txBody>
          <a:bodyPr>
            <a:normAutofit fontScale="85000" lnSpcReduction="20000"/>
          </a:bodyPr>
          <a:lstStyle/>
          <a:p>
            <a:pPr algn="r" rtl="1"/>
            <a:r>
              <a:rPr lang="fa-IR" dirty="0" smtClean="0"/>
              <a:t>بر اساس معرفت شناسی ایدئالیستی ذهن مطلق ( عالم کبیر) مدام در حال تفکر است در حالیکه ذهن محدود یا جهان اصغر انسانی ( عالم صغیر) با اینکه با عالم کبیر هم گوهر است، ولی از نظر کمال محدود است. با این حال ذهن فردی میتواند با ذهن مطلق ارتباط برقرار کند و از معرفت روح کلی برخوردار گردد. ذهن انسان بالنده ولی از نظر کمال محدود است.</a:t>
            </a:r>
          </a:p>
          <a:p>
            <a:pPr algn="just" rtl="1"/>
            <a:r>
              <a:rPr lang="fa-IR" dirty="0" smtClean="0"/>
              <a:t>در دیدگاه ایدئالیسم فرایند شناخت شامل </a:t>
            </a:r>
            <a:r>
              <a:rPr lang="fa-IR" dirty="0" smtClean="0">
                <a:solidFill>
                  <a:srgbClr val="FF0000"/>
                </a:solidFill>
              </a:rPr>
              <a:t>بازشناسی یا تذکار </a:t>
            </a:r>
            <a:r>
              <a:rPr lang="fa-IR" dirty="0" smtClean="0"/>
              <a:t>ایده های نهانی است که از پیش در ذهن تشکیل شده است. فرد از طریق شهود، درون نگری و بصیرت می تواند به درون خویش بنگرد و به شناخت برسد. آنچه باید شناخته شود </a:t>
            </a:r>
            <a:r>
              <a:rPr lang="fa-IR" dirty="0" smtClean="0">
                <a:solidFill>
                  <a:srgbClr val="FF0000"/>
                </a:solidFill>
              </a:rPr>
              <a:t>از قبل </a:t>
            </a:r>
            <a:r>
              <a:rPr lang="fa-IR" dirty="0" smtClean="0"/>
              <a:t>در ذهن حضور دارد. مهمترین چالش و مساله تعلیم و تربیت آوردن این معرفت به </a:t>
            </a:r>
            <a:r>
              <a:rPr lang="fa-IR" dirty="0" smtClean="0">
                <a:solidFill>
                  <a:srgbClr val="FF0000"/>
                </a:solidFill>
              </a:rPr>
              <a:t>ذهن آگاه </a:t>
            </a:r>
            <a:r>
              <a:rPr lang="fa-IR" dirty="0" smtClean="0"/>
              <a:t>فرد است.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معرفت شناسی </a:t>
            </a:r>
            <a:endParaRPr lang="en-US" dirty="0"/>
          </a:p>
        </p:txBody>
      </p:sp>
      <p:sp>
        <p:nvSpPr>
          <p:cNvPr id="3" name="Content Placeholder 2"/>
          <p:cNvSpPr>
            <a:spLocks noGrp="1"/>
          </p:cNvSpPr>
          <p:nvPr>
            <p:ph idx="1"/>
          </p:nvPr>
        </p:nvSpPr>
        <p:spPr/>
        <p:txBody>
          <a:bodyPr>
            <a:normAutofit fontScale="92500"/>
          </a:bodyPr>
          <a:lstStyle/>
          <a:p>
            <a:pPr algn="just" rtl="1"/>
            <a:r>
              <a:rPr lang="fa-IR" dirty="0" smtClean="0"/>
              <a:t>از نظر ایدئالیسم منطق بنیادین معرفت، منطقی است که جزء ( ذهن انسان یا جهان صغیر) را به کل ( ذهن کلی) پیوند می دهد.ذهن ذاتا فرایندی است که به کمک آن روابط بر پایه منطق جزء و کل منظم میشوند.</a:t>
            </a:r>
          </a:p>
          <a:p>
            <a:pPr algn="just" rtl="1"/>
            <a:r>
              <a:rPr lang="fa-IR" dirty="0" smtClean="0"/>
              <a:t>نظریه معرفت شناسی ایدئالیستی تحت عنوان نظریه توافقی حقیقت نامگذاری میشود: حقیقت شامل مجموعه ای از روابط مرتب و نظامدار بین جهان اکبر (روح کلی و یا روح خدایی)و جهان اضغر (ذهن فردی)است. معرفت عبارت است دست یابی به توافق بین جهان کبیر و جهان صغیر. </a:t>
            </a:r>
          </a:p>
          <a:p>
            <a:pPr algn="just" rtl="1"/>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fa-IR" dirty="0" smtClean="0"/>
              <a:t>معرفت شناسی ایدئالیستی و فرایند آموزش و پرورش</a:t>
            </a:r>
            <a:endParaRPr lang="en-US" dirty="0"/>
          </a:p>
        </p:txBody>
      </p:sp>
      <p:sp>
        <p:nvSpPr>
          <p:cNvPr id="3" name="Content Placeholder 2"/>
          <p:cNvSpPr>
            <a:spLocks noGrp="1"/>
          </p:cNvSpPr>
          <p:nvPr>
            <p:ph idx="1"/>
          </p:nvPr>
        </p:nvSpPr>
        <p:spPr/>
        <p:txBody>
          <a:bodyPr>
            <a:normAutofit fontScale="85000" lnSpcReduction="20000"/>
          </a:bodyPr>
          <a:lstStyle/>
          <a:p>
            <a:pPr algn="just" rtl="1"/>
            <a:r>
              <a:rPr lang="fa-IR" dirty="0" smtClean="0"/>
              <a:t>بر طبق معرفت شناسی ایدئالیستی هدف عمده آموزش و پرورش عبارت است از تحریک دانش آموزان در جهت هم ذات سازی ( همانند ساختن ) سرزنده تر و کامل تر خود با ذهن مطلق یا جهان اکبر. یادگیری فرایندی است که طی آن دانش آموزان  بتدریج به آگاهی فکری فزاینده ای دست می یابند. </a:t>
            </a:r>
          </a:p>
          <a:p>
            <a:pPr algn="just" rtl="1"/>
            <a:r>
              <a:rPr lang="fa-IR" dirty="0" smtClean="0"/>
              <a:t>یادگیری بعنوان یک فرایند عقلانی، عبارت از یاد آوری ایده ها و کاربرد آنهاست. از آنجاییکه واقعیت </a:t>
            </a:r>
            <a:r>
              <a:rPr lang="fa-IR" dirty="0" smtClean="0">
                <a:solidFill>
                  <a:srgbClr val="FF0000"/>
                </a:solidFill>
              </a:rPr>
              <a:t>ذهنی</a:t>
            </a:r>
            <a:r>
              <a:rPr lang="fa-IR" dirty="0" smtClean="0"/>
              <a:t> است آموزش و پرورش نیز با </a:t>
            </a:r>
            <a:r>
              <a:rPr lang="fa-IR" dirty="0" smtClean="0">
                <a:solidFill>
                  <a:srgbClr val="FF0000"/>
                </a:solidFill>
              </a:rPr>
              <a:t>مفاهیم</a:t>
            </a:r>
            <a:r>
              <a:rPr lang="fa-IR" dirty="0" smtClean="0"/>
              <a:t> و </a:t>
            </a:r>
            <a:r>
              <a:rPr lang="fa-IR" dirty="0" smtClean="0">
                <a:solidFill>
                  <a:srgbClr val="FF0000"/>
                </a:solidFill>
              </a:rPr>
              <a:t>ایده</a:t>
            </a:r>
            <a:r>
              <a:rPr lang="fa-IR" dirty="0" smtClean="0"/>
              <a:t> </a:t>
            </a:r>
            <a:r>
              <a:rPr lang="fa-IR" dirty="0" smtClean="0">
                <a:solidFill>
                  <a:srgbClr val="FF0000"/>
                </a:solidFill>
              </a:rPr>
              <a:t>ها</a:t>
            </a:r>
            <a:r>
              <a:rPr lang="fa-IR" dirty="0" smtClean="0"/>
              <a:t> مرتبط است.</a:t>
            </a:r>
          </a:p>
          <a:p>
            <a:pPr algn="just" rtl="1"/>
            <a:r>
              <a:rPr lang="fa-IR" dirty="0" smtClean="0"/>
              <a:t>ایدئالیستها از برنامه موضوع مدار حمایت می کنند. برنامه ای که در آن ایده ها یا مفاهیم بر اساس روابطی که با هم دارند سازمان داده میشود. یادگیری فرایندی خود جوش است و هنگامی تحقق می یابد که یادگیرنده مفهوم نمادین آن را به خاطر آورد.</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smtClean="0"/>
              <a:t>ارزش شناسی ایدئالیستی</a:t>
            </a:r>
            <a:endParaRPr lang="en-US" dirty="0"/>
          </a:p>
        </p:txBody>
      </p:sp>
      <p:sp>
        <p:nvSpPr>
          <p:cNvPr id="3" name="Content Placeholder 2"/>
          <p:cNvSpPr>
            <a:spLocks noGrp="1"/>
          </p:cNvSpPr>
          <p:nvPr>
            <p:ph idx="1"/>
          </p:nvPr>
        </p:nvSpPr>
        <p:spPr/>
        <p:txBody>
          <a:bodyPr>
            <a:normAutofit fontScale="92500" lnSpcReduction="20000"/>
          </a:bodyPr>
          <a:lstStyle/>
          <a:p>
            <a:pPr algn="just" rtl="1"/>
            <a:r>
              <a:rPr lang="fa-IR" dirty="0" smtClean="0"/>
              <a:t>از نظر ایدئالیستها ارزشها چیزی بیشتر از ترجیحات خالص انسانها هستند ( ارزشها بستگی به انتخاب افراد ندارد)، ارزشها در واقع وجود دارند و ذاتا در ساختار جهان وجود دارند. ارزش شامل پیروی از خیر است که در روح مطلق و کلی ( حقیقت جهان و خدا) وجود دارد.</a:t>
            </a:r>
          </a:p>
          <a:p>
            <a:pPr algn="just" rtl="1"/>
            <a:r>
              <a:rPr lang="fa-IR" dirty="0" smtClean="0"/>
              <a:t>بنابراین ارزشها مطلق، ابدی، غیر قابل تغییر و کلی هستند. لغزش ها و خطا در تصمیم گیری اخلاقی به سبب آنست که بینش انسانها دچار اغتشاش و در هم آیختگی ذهنیست. سلوک اخلاقی از جنبه های دایمی سنن اجتماعی و فرهنگی سرچشمه می گیرد که در واقع شامل خرد عصر گذشته است که در زمان حال فعلیت دارد. </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fa-IR" dirty="0" smtClean="0"/>
              <a:t>استلزامات تربیتی ایدئالیسم ( دیدگاه های تربیتی ایدئالیسم)</a:t>
            </a:r>
            <a:endParaRPr lang="en-US" dirty="0"/>
          </a:p>
        </p:txBody>
      </p:sp>
      <p:sp>
        <p:nvSpPr>
          <p:cNvPr id="3" name="Content Placeholder 2"/>
          <p:cNvSpPr>
            <a:spLocks noGrp="1"/>
          </p:cNvSpPr>
          <p:nvPr>
            <p:ph idx="1"/>
          </p:nvPr>
        </p:nvSpPr>
        <p:spPr/>
        <p:txBody>
          <a:bodyPr>
            <a:normAutofit fontScale="92500" lnSpcReduction="20000"/>
          </a:bodyPr>
          <a:lstStyle/>
          <a:p>
            <a:pPr algn="just" rtl="1"/>
            <a:r>
              <a:rPr lang="fa-IR" dirty="0" smtClean="0"/>
              <a:t>1- اهداف آموزش و پرورش ایدئالیستی</a:t>
            </a:r>
          </a:p>
          <a:p>
            <a:pPr algn="just" rtl="1">
              <a:buNone/>
            </a:pPr>
            <a:r>
              <a:rPr lang="fa-IR" dirty="0" smtClean="0"/>
              <a:t>هدف بارز آموزش و پرورش ایدئالیستی تشویق و ترغیب دانش آموزان به حقیقت جویی است. هدف آنست که انسانها شخصا به خیر ، حقیقت و زیبایی گرایش پیدا کنند. بطور کلی جهت نیل به حقیقت جویی آموزش و پرورش ایدئالیستی اهداف زیر را پیشنهاد می کند:</a:t>
            </a:r>
          </a:p>
          <a:p>
            <a:pPr algn="just" rtl="1">
              <a:buFontTx/>
              <a:buChar char="-"/>
            </a:pPr>
            <a:r>
              <a:rPr lang="fa-IR" dirty="0" smtClean="0"/>
              <a:t>فرایند تعلیم و تربیت باید کمک کند تا استعدادهایی را که بالقوه در طبیعت دانش آموزان است تحقق بخشد.</a:t>
            </a:r>
          </a:p>
          <a:p>
            <a:pPr algn="just" rtl="1">
              <a:buFontTx/>
              <a:buChar char="-"/>
            </a:pPr>
            <a:r>
              <a:rPr lang="fa-IR" dirty="0" smtClean="0"/>
              <a:t>- مدرسه نهاد اجتماعی است که باید دانش آموزان را با فرهنگ اجتماعی آشنا سازد بطوری که بتوانند میراث فرهنگی را بشناسند، در آن سهیم شوند و آن را گسترش دهند.</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fa-IR" dirty="0" smtClean="0"/>
              <a:t>استلزامات تربیتی ایدئالیسم ( دیدگاه های تربیتی ایدئالیسم)</a:t>
            </a:r>
            <a:endParaRPr lang="en-US" dirty="0"/>
          </a:p>
        </p:txBody>
      </p:sp>
      <p:sp>
        <p:nvSpPr>
          <p:cNvPr id="3" name="Content Placeholder 2"/>
          <p:cNvSpPr>
            <a:spLocks noGrp="1"/>
          </p:cNvSpPr>
          <p:nvPr>
            <p:ph idx="1"/>
          </p:nvPr>
        </p:nvSpPr>
        <p:spPr/>
        <p:txBody>
          <a:bodyPr>
            <a:normAutofit lnSpcReduction="10000"/>
          </a:bodyPr>
          <a:lstStyle/>
          <a:p>
            <a:pPr algn="just" rtl="1">
              <a:buNone/>
            </a:pPr>
            <a:r>
              <a:rPr lang="fa-IR" dirty="0" smtClean="0"/>
              <a:t>ایدئالیستها آموزش و پرورش را امری همگانی تلقی می کند ، نه آموزشی محدود برای شغل یا حرفه ای خاص. </a:t>
            </a:r>
          </a:p>
          <a:p>
            <a:pPr algn="just" rtl="1">
              <a:buNone/>
            </a:pPr>
            <a:r>
              <a:rPr lang="fa-IR" dirty="0" smtClean="0"/>
              <a:t>2- نقش مدرسه:</a:t>
            </a:r>
          </a:p>
          <a:p>
            <a:pPr algn="just" rtl="1">
              <a:buNone/>
            </a:pPr>
            <a:r>
              <a:rPr lang="fa-IR" dirty="0" smtClean="0"/>
              <a:t>ایدئالیستها نقش مدرسه در انتقال میراث متوالی و متراکم فرهنگ بشری به نسل جدید را مهم می داند. مدیران و معلمان مدرسه باید دانش را بصورت برنامه درسی یا حوزه های معرفت به دانش آموزان عرضه نمایند و بتدریج دانش را انتقال دهند.وظیفه مدرسه اینست که از دانش ، مهارت و انضباط پیشین پاسداری کند.</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ایدئالیسم و آموزش و پرورش</a:t>
            </a:r>
            <a:endParaRPr lang="en-US" dirty="0"/>
          </a:p>
        </p:txBody>
      </p:sp>
      <p:sp>
        <p:nvSpPr>
          <p:cNvPr id="3" name="Content Placeholder 2"/>
          <p:cNvSpPr>
            <a:spLocks noGrp="1"/>
          </p:cNvSpPr>
          <p:nvPr>
            <p:ph idx="1"/>
          </p:nvPr>
        </p:nvSpPr>
        <p:spPr/>
        <p:txBody>
          <a:bodyPr>
            <a:normAutofit fontScale="92500" lnSpcReduction="20000"/>
          </a:bodyPr>
          <a:lstStyle/>
          <a:p>
            <a:pPr algn="just" rtl="1"/>
            <a:r>
              <a:rPr lang="fa-IR" dirty="0" smtClean="0">
                <a:solidFill>
                  <a:schemeClr val="tx1"/>
                </a:solidFill>
              </a:rPr>
              <a:t>اگرچه ایدئالیسم متعلق به گذشته های دور و دوران یونان باستان است ، با این حال در آموزش و پرورش کنونی نیز حضور داشته و ریشه و مبنای منطقی برخی عملکرد های کنونی آموزش و پرورش در اندیشه های ایدئالیستی نهفته است.  بعنوان مثال این تصور که آموزش و پرورش عبارت است از فرایند شکوفا شدن استعدادهای نهانی کودک، ریشه در معرفت شناسی ایدئالیستی دارد. مفهوم معلم بعنوان الگو یا اسوه اخلاقی و فرهنگی نیز از ایدئالیسم فلسفی سرچشمه میگیرد. همچنین روش پرسش و پاسخ سقراطی به منظور تحریک دانش آموز در امر یادآوری دانش و اینکه دانش آموز ذهن خود را فعال ساخته و به پاسخ برسد، یک معرفت شناسی ایدئالیستی محسوب میشود. </a:t>
            </a:r>
            <a:endParaRPr lang="en-US" dirty="0" smtClean="0">
              <a:solidFill>
                <a:schemeClr val="tx1"/>
              </a:solidFill>
            </a:endParaRPr>
          </a:p>
          <a:p>
            <a:pPr algn="just" rtl="1"/>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fa-IR" dirty="0" smtClean="0"/>
              <a:t>استلزامات تربیتی ایدئالیسم ( دیدگاه های تربیتی ایدئالیسم)</a:t>
            </a:r>
            <a:endParaRPr lang="en-US" dirty="0"/>
          </a:p>
        </p:txBody>
      </p:sp>
      <p:sp>
        <p:nvSpPr>
          <p:cNvPr id="3" name="Content Placeholder 2"/>
          <p:cNvSpPr>
            <a:spLocks noGrp="1"/>
          </p:cNvSpPr>
          <p:nvPr>
            <p:ph idx="1"/>
          </p:nvPr>
        </p:nvSpPr>
        <p:spPr/>
        <p:txBody>
          <a:bodyPr>
            <a:normAutofit lnSpcReduction="10000"/>
          </a:bodyPr>
          <a:lstStyle/>
          <a:p>
            <a:pPr algn="just" rtl="1">
              <a:buNone/>
            </a:pPr>
            <a:r>
              <a:rPr lang="fa-IR" dirty="0" smtClean="0"/>
              <a:t>3- برنامه درسی ایدئالیستی:</a:t>
            </a:r>
          </a:p>
          <a:p>
            <a:pPr algn="just" rtl="1">
              <a:buNone/>
            </a:pPr>
            <a:r>
              <a:rPr lang="fa-IR" dirty="0" smtClean="0"/>
              <a:t>محتوای برنامه درسی ایدئالیستی مجموعه ای از موضوعات فکری یا معارف تخصصی است که جنبه آمارنی (هدف) دارند. مجموعه ای که در راس آن معارف بسیار کلی فلسفه و الهیات قرار میگیرند. موضوعاتی انتزاعی که فارغ از محدودیتهای زمانی و مکانی هستند. ریاضیات، تاریخ، و ادبیات از موضوعات انتزاعی و مهم در برنامه درسی ایدئالیستی هستند.</a:t>
            </a:r>
          </a:p>
          <a:p>
            <a:pPr algn="just" rtl="1">
              <a:buNone/>
            </a:pPr>
            <a:r>
              <a:rPr lang="fa-IR" dirty="0" smtClean="0"/>
              <a:t>4- بعد نگرشی آموزش و پرورش:</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fa-IR" dirty="0" smtClean="0"/>
              <a:t>استلزامات تربیتی ایدئالیسم ( دیدگاه های تربیتی ایدئالیسم)</a:t>
            </a:r>
            <a:endParaRPr lang="en-US" dirty="0"/>
          </a:p>
        </p:txBody>
      </p:sp>
      <p:sp>
        <p:nvSpPr>
          <p:cNvPr id="3" name="Content Placeholder 2"/>
          <p:cNvSpPr>
            <a:spLocks noGrp="1"/>
          </p:cNvSpPr>
          <p:nvPr>
            <p:ph idx="1"/>
          </p:nvPr>
        </p:nvSpPr>
        <p:spPr/>
        <p:txBody>
          <a:bodyPr>
            <a:normAutofit/>
          </a:bodyPr>
          <a:lstStyle/>
          <a:p>
            <a:pPr algn="just" rtl="1">
              <a:buNone/>
            </a:pPr>
            <a:r>
              <a:rPr lang="fa-IR" dirty="0" smtClean="0"/>
              <a:t>موضوعاتی از قبیل فلسفه، الهیات، تاریخ، ادبیات و نقد هنری دارای منابع غنی ارزشی هستند و در شکل گیری نگرشهای درست دانش آموزان نقش اساسی دارند. این منابع تاریخی و ادبی دارای جاذبه عاطفی هستند و میتوان آنها را برای ساختن الگوی ارزشی بکار گرفت.دانش آمزان از اینطریق با اسوه ها و الگوهای ارزشمند آشنا میشوند و آها را نقادانه مورد بررسی قرار می دهند.</a:t>
            </a:r>
          </a:p>
          <a:p>
            <a:pPr algn="just" rtl="1">
              <a:buNone/>
            </a:pPr>
            <a:r>
              <a:rPr lang="fa-IR" dirty="0" smtClean="0"/>
              <a:t>5- روش تدریس ایدئالیستی:</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fa-IR" dirty="0" smtClean="0"/>
              <a:t>استلزامات تربیتی ایدئالیسم ( دیدگاه های تربیتی ایدئالیسم)</a:t>
            </a:r>
            <a:endParaRPr lang="en-US" dirty="0"/>
          </a:p>
        </p:txBody>
      </p:sp>
      <p:sp>
        <p:nvSpPr>
          <p:cNvPr id="3" name="Content Placeholder 2"/>
          <p:cNvSpPr>
            <a:spLocks noGrp="1"/>
          </p:cNvSpPr>
          <p:nvPr>
            <p:ph idx="1"/>
          </p:nvPr>
        </p:nvSpPr>
        <p:spPr/>
        <p:txBody>
          <a:bodyPr>
            <a:normAutofit fontScale="70000" lnSpcReduction="20000"/>
          </a:bodyPr>
          <a:lstStyle/>
          <a:p>
            <a:pPr algn="just" rtl="1">
              <a:buNone/>
            </a:pPr>
            <a:r>
              <a:rPr lang="fa-IR" dirty="0" smtClean="0"/>
              <a:t>روش تدریس ایدئالیستی مبتنی بر خودکاوی و وارسی محتوای ذهنی توسط یادگیرنده است. روشی که در آن یادگیرنده به فعالیت فکری می پردازد و معلم در نقش محرک این فعالیت فکریست. فعالیتهای فکری نقش اساسی در یادگیری دارند. آموزش رسمی وسیله موثری برای تحریک علائق نهان کودک بشمار می آید. فعالیت خود جوش یادگیرنده مهم است و او را بسوی اعمال، رویدادها و اشیاء معینی سوق می دهد. علائق ذاتی و درونی دانش آموزان باید تحریک شوند. معلم بعنوان الگوی بالغ ارزشهای فرهنگی هدایت دانش آموزان را بر عهده دارد. روش گفت و شنود یا پرسش و پاسخی سقراطی مسلما روش مناسبی است.تقلید از الگوها و اسوه ها نیز بخشی از روش تربیتی ایدئالیسم را تشکیل می دهد.</a:t>
            </a:r>
          </a:p>
          <a:p>
            <a:pPr algn="just" rtl="1">
              <a:buNone/>
            </a:pPr>
            <a:r>
              <a:rPr lang="fa-IR" dirty="0" smtClean="0"/>
              <a:t>6- رابطه معلم و شاگرد:</a:t>
            </a:r>
          </a:p>
          <a:p>
            <a:pPr algn="just" rtl="1">
              <a:buNone/>
            </a:pPr>
            <a:r>
              <a:rPr lang="fa-IR" dirty="0" smtClean="0"/>
              <a:t>معلم نقش محوری دارد . فردی که به دیدگاهی فرهنگی دست یافته است. شخصیت دانش آموز مورد احترام معلم است. دانش آموز تلاش می کند تا چشم انداز معقولی به درون شخصیت خویش بدست آورد. ماهیت و شخصیت روحانی متعلم ( دانش آموز) دارای ارزش والایی است. معلم باید برای دانش آموز احترام قائل شود و او را یاری دهد تا به تحقق کامل ترین حد شخصیت خویش نائل آید.. معلم باید مظهر ارزشها باشد، دانش آموز را دوست بدارد و شخصی با انگیزه و پرشور باشد.</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154362"/>
          </a:xfrm>
        </p:spPr>
        <p:txBody>
          <a:bodyPr>
            <a:normAutofit/>
          </a:bodyPr>
          <a:lstStyle/>
          <a:p>
            <a:pPr algn="justLow" rtl="1"/>
            <a:r>
              <a:rPr lang="fa-IR" dirty="0" smtClean="0"/>
              <a:t>افلاطون بنیانگذار ایدئالیسم غرب</a:t>
            </a:r>
            <a:br>
              <a:rPr lang="fa-IR" dirty="0" smtClean="0"/>
            </a:br>
            <a:r>
              <a:rPr lang="fa-IR" b="1" dirty="0" smtClean="0"/>
              <a:t> </a:t>
            </a:r>
            <a:r>
              <a:rPr lang="fa-IR" sz="2800" b="1" dirty="0" smtClean="0"/>
              <a:t>افلاطون</a:t>
            </a:r>
            <a:r>
              <a:rPr lang="fa-IR" dirty="0" smtClean="0"/>
              <a:t> </a:t>
            </a:r>
            <a:r>
              <a:rPr lang="fa-IR" sz="3100" dirty="0" smtClean="0"/>
              <a:t>که یکی از بزرگترین فلاسفه جهان به شمار میرود، در </a:t>
            </a:r>
            <a:r>
              <a:rPr lang="fa-IR" sz="3100" dirty="0" smtClean="0">
                <a:hlinkClick r:id="rId2" tooltip="تاریخ آتن"/>
              </a:rPr>
              <a:t>آتن</a:t>
            </a:r>
            <a:r>
              <a:rPr lang="fa-IR" sz="3100" dirty="0" smtClean="0"/>
              <a:t> در سال 428 ق. م، در یک خانواده متشخص آتنی متولد شد. نام اصلی او« آریستو کلس» بود و نام افلاطون، بعد ها به مناسبت پیکر تنومندش به</a:t>
            </a:r>
            <a:r>
              <a:rPr lang="fa-IR" sz="2800" dirty="0" smtClean="0"/>
              <a:t> او داده شد. </a:t>
            </a:r>
            <a:endParaRPr lang="en-US" sz="2800" dirty="0"/>
          </a:p>
        </p:txBody>
      </p:sp>
      <p:pic>
        <p:nvPicPr>
          <p:cNvPr id="4" name="Content Placeholder 3" descr="افلاطون.jpg"/>
          <p:cNvPicPr>
            <a:picLocks noGrp="1" noChangeAspect="1"/>
          </p:cNvPicPr>
          <p:nvPr>
            <p:ph idx="1"/>
          </p:nvPr>
        </p:nvPicPr>
        <p:blipFill>
          <a:blip r:embed="rId3" cstate="print"/>
          <a:stretch>
            <a:fillRect/>
          </a:stretch>
        </p:blipFill>
        <p:spPr>
          <a:xfrm>
            <a:off x="3357554" y="3429000"/>
            <a:ext cx="2914650" cy="4286250"/>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smtClean="0"/>
              <a:t>افلاطون بنیانگذار ایدئالیسم غرب</a:t>
            </a:r>
            <a:endParaRPr lang="en-US" dirty="0"/>
          </a:p>
        </p:txBody>
      </p:sp>
      <p:sp>
        <p:nvSpPr>
          <p:cNvPr id="3" name="Content Placeholder 2"/>
          <p:cNvSpPr>
            <a:spLocks noGrp="1"/>
          </p:cNvSpPr>
          <p:nvPr>
            <p:ph idx="1"/>
          </p:nvPr>
        </p:nvSpPr>
        <p:spPr/>
        <p:txBody>
          <a:bodyPr>
            <a:normAutofit fontScale="85000" lnSpcReduction="20000"/>
          </a:bodyPr>
          <a:lstStyle/>
          <a:p>
            <a:pPr algn="r" rtl="1">
              <a:buNone/>
            </a:pPr>
            <a:r>
              <a:rPr lang="fa-IR" dirty="0" smtClean="0"/>
              <a:t/>
            </a:r>
            <a:br>
              <a:rPr lang="fa-IR" dirty="0" smtClean="0"/>
            </a:br>
            <a:r>
              <a:rPr lang="fa-IR" dirty="0" smtClean="0"/>
              <a:t>او در یک خانواده اشرافی بزرگ شد. دوره جوانی او همراه بود با دوره درخشندگی فرهنگ آتنی و در همان دوران، در سن بیست سالگی با </a:t>
            </a:r>
            <a:r>
              <a:rPr lang="fa-IR" dirty="0" smtClean="0">
                <a:hlinkClick r:id="rId2" tooltip="سقراط"/>
              </a:rPr>
              <a:t>سقراط</a:t>
            </a:r>
            <a:r>
              <a:rPr lang="fa-IR" dirty="0" smtClean="0"/>
              <a:t> ملاقات کرد و شاگرد او شد. بستگانش اصرار داشتند که او به حرفه خانوادگی خود یعنی سیاست بپردازد، اما وقتی محاکمه و مرگ استادش را به دست سیاستمداران مشاهده کرد، سیاست را رها کرد. </a:t>
            </a:r>
            <a:br>
              <a:rPr lang="fa-IR" dirty="0" smtClean="0"/>
            </a:br>
            <a:r>
              <a:rPr lang="fa-IR" dirty="0" smtClean="0"/>
              <a:t/>
            </a:r>
            <a:br>
              <a:rPr lang="fa-IR" dirty="0" smtClean="0"/>
            </a:br>
            <a:r>
              <a:rPr lang="fa-IR" dirty="0" smtClean="0"/>
              <a:t>او در محاکمه سقراط حاضر بود و اتفاقات آن را در آثار خود ثبت کرده است.پس از مرگ استاد، افلاطون آتن را ترک و به مناطق مختلفی نظیر مگارا و </a:t>
            </a:r>
            <a:r>
              <a:rPr lang="fa-IR" u="sng" dirty="0" smtClean="0"/>
              <a:t>سیسیل</a:t>
            </a:r>
            <a:r>
              <a:rPr lang="fa-IR" dirty="0" smtClean="0"/>
              <a:t> سفر کرد که خطرات بزرگی هم برایش در بر داشت؛ تا جایی که اسیر شد و حتی در معرض مرگ قرار گرفت؛ اما سرانجام آزاد شد و به آتن باز گشت. </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smtClean="0"/>
              <a:t>افلاطون بنیانگذار ایدئالیسم غرب</a:t>
            </a:r>
            <a:endParaRPr lang="en-US" dirty="0"/>
          </a:p>
        </p:txBody>
      </p:sp>
      <p:sp>
        <p:nvSpPr>
          <p:cNvPr id="3" name="Content Placeholder 2"/>
          <p:cNvSpPr>
            <a:spLocks noGrp="1"/>
          </p:cNvSpPr>
          <p:nvPr>
            <p:ph idx="1"/>
          </p:nvPr>
        </p:nvSpPr>
        <p:spPr/>
        <p:txBody>
          <a:bodyPr>
            <a:normAutofit fontScale="85000" lnSpcReduction="10000"/>
          </a:bodyPr>
          <a:lstStyle/>
          <a:p>
            <a:pPr algn="just" rtl="1">
              <a:buNone/>
            </a:pPr>
            <a:r>
              <a:rPr lang="fa-IR" dirty="0" smtClean="0"/>
              <a:t>وی در بازگشت به آتن در سال 388 ق.م، « آکادمی» خود را با هدف ترویج و تشویق بی طرفانه علم، در این شهر بنا کرد. </a:t>
            </a:r>
            <a:r>
              <a:rPr lang="fa-IR" u="sng" dirty="0" smtClean="0"/>
              <a:t>آکادمی افلاطون</a:t>
            </a:r>
            <a:r>
              <a:rPr lang="fa-IR" dirty="0" smtClean="0"/>
              <a:t> را به حق می توان نخستین دانشگاه اروپایی نامید، زیرا در آنجا مطالعات و تحقیقات محدود به </a:t>
            </a:r>
            <a:r>
              <a:rPr lang="fa-IR" u="sng" dirty="0" smtClean="0"/>
              <a:t>فلسفه محض</a:t>
            </a:r>
            <a:r>
              <a:rPr lang="fa-IR" dirty="0" smtClean="0"/>
              <a:t> نبود، بلکه رشته های وسیعی از علوم دیگر مانند </a:t>
            </a:r>
            <a:r>
              <a:rPr lang="fa-IR" dirty="0" smtClean="0">
                <a:hlinkClick r:id="rId2" tooltip="ریاضیات"/>
              </a:rPr>
              <a:t>ریاضیات</a:t>
            </a:r>
            <a:r>
              <a:rPr lang="fa-IR" dirty="0" smtClean="0"/>
              <a:t>، </a:t>
            </a:r>
            <a:r>
              <a:rPr lang="fa-IR" dirty="0" smtClean="0">
                <a:hlinkClick r:id="rId3" tooltip="نجوم"/>
              </a:rPr>
              <a:t>نجوم</a:t>
            </a:r>
            <a:r>
              <a:rPr lang="fa-IR" dirty="0" smtClean="0"/>
              <a:t> و </a:t>
            </a:r>
            <a:r>
              <a:rPr lang="fa-IR" dirty="0" smtClean="0">
                <a:hlinkClick r:id="rId4" tooltip="علوم طبیعی"/>
              </a:rPr>
              <a:t>علوم طبیعی</a:t>
            </a:r>
            <a:r>
              <a:rPr lang="fa-IR" dirty="0" smtClean="0"/>
              <a:t> را نیز در بر می گرفت. جوانان از شهر های دور و نزدیک به آن جا می آمدند و علوم مختلف را فرا می گرفتند. یکی از همین جوانان، </a:t>
            </a:r>
            <a:r>
              <a:rPr lang="fa-IR" dirty="0" smtClean="0">
                <a:hlinkClick r:id="rId5" tooltip="ارسطو"/>
              </a:rPr>
              <a:t>ارسطو</a:t>
            </a:r>
            <a:r>
              <a:rPr lang="fa-IR" dirty="0" smtClean="0"/>
              <a:t> بود که بعدها در زمره بزرگ ترین فلاسفه جهان قرار گرفت. </a:t>
            </a:r>
            <a:br>
              <a:rPr lang="fa-IR" dirty="0" smtClean="0"/>
            </a:br>
            <a:r>
              <a:rPr lang="fa-IR" dirty="0" smtClean="0"/>
              <a:t>افلاطون علاوه بر سرپرستی آکادمی و رهبری مطالعات، خود به تدریس نیز می پرداخت و شاگردانش از درس های او یادداشت بر می داشتند. بسیاری از آثاری که از او باقی مانده، حاصل این درسهاست.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smtClean="0"/>
              <a:t>افلاطون بنیانگذار ایدئالیسم غرب</a:t>
            </a:r>
            <a:endParaRPr lang="en-US" dirty="0"/>
          </a:p>
        </p:txBody>
      </p:sp>
      <p:sp>
        <p:nvSpPr>
          <p:cNvPr id="3" name="Content Placeholder 2"/>
          <p:cNvSpPr>
            <a:spLocks noGrp="1"/>
          </p:cNvSpPr>
          <p:nvPr>
            <p:ph idx="1"/>
          </p:nvPr>
        </p:nvSpPr>
        <p:spPr/>
        <p:txBody>
          <a:bodyPr>
            <a:normAutofit fontScale="70000" lnSpcReduction="20000"/>
          </a:bodyPr>
          <a:lstStyle/>
          <a:p>
            <a:pPr algn="just" rtl="1">
              <a:buNone/>
            </a:pPr>
            <a:r>
              <a:rPr lang="fa-IR" dirty="0" smtClean="0"/>
              <a:t>افلاطون همانند استاد خود پرسشهای اساسی را در خصوص واقعیت،  معرفت و طبیعت آدمی مطرح می نمود و درصدد بر آمد تا به آنها پاسخ دهد. سئوالاتی در مورد اینکه ماهیت واقعیت چیست؟ معرفت چیست و انسان چگونه به شناخت می رسد؟ رفتار معنوی و اخلاقی چیست؟و... افلاطون به پیروی از استاد خود فرصت طلبی مادیگرایانه سوفسطائیان را مردود می دانست و بدنبال کشف اصول کلی حقیقت، عدالت و زیبایی بود که به اعتقاد وی این اصول بر زندگانی انسان حکومت می کنند. سوفیست ها مدعی بودند که اخلاق و ارزشهای اخلاقی نسبی هستند و اخلاقی بودن یک امر به زمان، مکان و موقعیتهای خاص وابسته است. بر این اساس سوفیست ها معتقد بودند چیزی در زمان و مکان خاصی ارزشمند باشد و در زمان و موقعیت دیگری ارزش محسوب نشود. سقراط این ایده را به چالش کشید و مدعی شد آنچه بعنوان حقیقت، خیر و زیبایی تلقی میشود در تمام شرایط و در تمام جهان یکسان است. امور حقیقی و اخلاقی ابدی و همیشگی هستند و تابع شرایط و زمان و مکان خاصی نیست. سقراط برخلاف سوفسطائیان که مدعی بودند هدف آموزش و پرورش کسب مهارتها و فنون شغلی و حرفه ای است، استدلال می کرد که هدف آموزش و پرورش حقیقی ایجاد معرفتی است که انسان بعنوان یک موجود انسانی به آن نیازمند است.</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smtClean="0"/>
              <a:t>افلاطون بنیانگذار ایدئالیسم غرب</a:t>
            </a:r>
            <a:endParaRPr lang="en-US" dirty="0"/>
          </a:p>
        </p:txBody>
      </p:sp>
      <p:sp>
        <p:nvSpPr>
          <p:cNvPr id="3" name="Content Placeholder 2"/>
          <p:cNvSpPr>
            <a:spLocks noGrp="1"/>
          </p:cNvSpPr>
          <p:nvPr>
            <p:ph idx="1"/>
          </p:nvPr>
        </p:nvSpPr>
        <p:spPr>
          <a:xfrm>
            <a:off x="457200" y="1285860"/>
            <a:ext cx="8229600" cy="4840303"/>
          </a:xfrm>
        </p:spPr>
        <p:txBody>
          <a:bodyPr>
            <a:normAutofit fontScale="77500" lnSpcReduction="20000"/>
          </a:bodyPr>
          <a:lstStyle/>
          <a:p>
            <a:pPr algn="just" rtl="1">
              <a:buNone/>
            </a:pPr>
            <a:r>
              <a:rPr lang="fa-IR" dirty="0" smtClean="0"/>
              <a:t>وی برخلاف سوفسطائیان آموزش و پرورش را صرفا انتقال معلومات به دانش آموزان و یا آموختن مهارتها و فنون نمی دانست و معتقد بود که از این طریق داانش آموزان به دانش و خرد حقیقی دست نمی یابند. وی معنقد بود که دانش حقیقی در ضمیر و ذهن انسان وجود دارد و می توان آن را به ضمیر آگاه او آورد. پرسشهای موشکافانه از دانش آموزان آنها را تحریک می کند تا با حصول آگاهی نسبت به آنچه در ضمیر آنها نهان است به کشف حقیقت نائل شوند. هر فردی باید حقیقت را که بصورت کلی در ضمیر همه افراد بشر وجود دارد، جستجو کند به همین دلیل آموزش و پرورش سقراطی بر محور شاگرد استوار بود. رابطه ای که بین معلم و شاگرد برقرار میشود و بموجب آن در شاگرد تمایلی اخلاقی برای کشف و کاربرد حقیقت بوجود می آورد. روشی که در گذشته تحت عنوان ”پرورش منش“ و امروزه بعنوان الگو سازی در پرورش اخلاقی نام برده میشود. معلم الگو و مظهری از خصیصه های شخصیتی و گرایشهای مطلوب در می آید و شایسته تقلید شاگردان میشود.</a:t>
            </a:r>
            <a:r>
              <a:rPr lang="en-US" dirty="0" smtClean="0"/>
              <a:t> </a:t>
            </a:r>
            <a:r>
              <a:rPr lang="fa-IR" dirty="0" smtClean="0"/>
              <a:t> افلاطون همانند استاد خود سقراط چنین ایده هایی در باره تعلیم و تربیت داشت.</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smtClean="0"/>
              <a:t>افلاطون بنیانگذار ایدئالیسم غرب</a:t>
            </a:r>
            <a:endParaRPr lang="en-US" dirty="0"/>
          </a:p>
        </p:txBody>
      </p:sp>
      <p:sp>
        <p:nvSpPr>
          <p:cNvPr id="3" name="Content Placeholder 2"/>
          <p:cNvSpPr>
            <a:spLocks noGrp="1"/>
          </p:cNvSpPr>
          <p:nvPr>
            <p:ph idx="1"/>
          </p:nvPr>
        </p:nvSpPr>
        <p:spPr/>
        <p:txBody>
          <a:bodyPr>
            <a:normAutofit fontScale="92500" lnSpcReduction="10000"/>
          </a:bodyPr>
          <a:lstStyle/>
          <a:p>
            <a:pPr algn="just" rtl="1">
              <a:buNone/>
            </a:pPr>
            <a:r>
              <a:rPr lang="fa-IR" dirty="0" smtClean="0"/>
              <a:t>افلاطون نسبیت گرایی سوفسطائیان و اتکاء آنان به اداراک حسی را مورد حمله قرار داد و در مقابل معتقد بود که انسانها آنگاه نیک و شریف اند که اعمالشان با آرمانها و مفاهیم کلی حقیقت، خیر و زیبایی همنوا باشد. معرفت شناسی افلاطون به پیروی از استاد خود بر نظریه تذکار یا یادآوری مبتنی است که بموجب آن انسانها حقایقی را که در ضمیرشان بصورت نهفته و ناخودآگاه وجود دارد به یاد می آورند. آموزش و پرورش راستین نیز همانند حقیقت کلی و ابدی است. و چون واقعیت تنها از راه عقل کشف میشود بهترین نوع آموزش و پرورش نیز ماهیتا عقلانی است.</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smtClean="0"/>
              <a:t>افلاطون بنیانگذار ایدئالیسم غرب</a:t>
            </a:r>
            <a:endParaRPr lang="en-US" dirty="0"/>
          </a:p>
        </p:txBody>
      </p:sp>
      <p:sp>
        <p:nvSpPr>
          <p:cNvPr id="3" name="Content Placeholder 2"/>
          <p:cNvSpPr>
            <a:spLocks noGrp="1"/>
          </p:cNvSpPr>
          <p:nvPr>
            <p:ph idx="1"/>
          </p:nvPr>
        </p:nvSpPr>
        <p:spPr/>
        <p:txBody>
          <a:bodyPr>
            <a:normAutofit/>
          </a:bodyPr>
          <a:lstStyle/>
          <a:p>
            <a:pPr algn="just" rtl="1">
              <a:buNone/>
            </a:pPr>
            <a:r>
              <a:rPr lang="fa-IR" dirty="0" smtClean="0"/>
              <a:t>از نظر افلاطون تعلیم و تربیت وظیفه دولتهاست. در کتاب جمهوری افراد جامعه را به سه طبقه تقسیم می کند: حاکمان و فرمانروایان که باید از حکیمان و فلاسفه باشند و آنها را به طلا و به مغز دولت تشبیه می کند- دسته دوم نگاهبانان هستند که به دست و پا تشبیه شده و در حکم نقره در میان فلزات هستند. و طبقه سوم پیشه وران و کارگران هستند که به انجام خدمات و تولید کالاهای اقتصادی می پردازند و به آهن تشبیه میشوند و همانند دستگاه گوارش در بدن هستند.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2162</TotalTime>
  <Words>2747</Words>
  <Application>Microsoft Office PowerPoint</Application>
  <PresentationFormat>On-screen Show (4:3)</PresentationFormat>
  <Paragraphs>66</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فصل دوم : ایدئالیسم و آموزش و پرورش</vt:lpstr>
      <vt:lpstr>ایدئالیسم و آموزش و پرورش</vt:lpstr>
      <vt:lpstr>افلاطون بنیانگذار ایدئالیسم غرب  افلاطون که یکی از بزرگترین فلاسفه جهان به شمار میرود، در آتن در سال 428 ق. م، در یک خانواده متشخص آتنی متولد شد. نام اصلی او« آریستو کلس» بود و نام افلاطون، بعد ها به مناسبت پیکر تنومندش به او داده شد. </vt:lpstr>
      <vt:lpstr>افلاطون بنیانگذار ایدئالیسم غرب</vt:lpstr>
      <vt:lpstr>افلاطون بنیانگذار ایدئالیسم غرب</vt:lpstr>
      <vt:lpstr>افلاطون بنیانگذار ایدئالیسم غرب</vt:lpstr>
      <vt:lpstr>افلاطون بنیانگذار ایدئالیسم غرب</vt:lpstr>
      <vt:lpstr>افلاطون بنیانگذار ایدئالیسم غرب</vt:lpstr>
      <vt:lpstr>افلاطون بنیانگذار ایدئالیسم غرب</vt:lpstr>
      <vt:lpstr>افلاطون بنیانگذار ایدئالیسم غرب</vt:lpstr>
      <vt:lpstr>ما بعد الطبیعه ایدئالیستی</vt:lpstr>
      <vt:lpstr>ما بعد الطبیعه ایدئالیستی</vt:lpstr>
      <vt:lpstr>ما بعد الطبیعه ایدئالیستی</vt:lpstr>
      <vt:lpstr>معرفت شناسی </vt:lpstr>
      <vt:lpstr>معرفت شناسی </vt:lpstr>
      <vt:lpstr>معرفت شناسی ایدئالیستی و فرایند آموزش و پرورش</vt:lpstr>
      <vt:lpstr>ارزش شناسی ایدئالیستی</vt:lpstr>
      <vt:lpstr>استلزامات تربیتی ایدئالیسم ( دیدگاه های تربیتی ایدئالیسم)</vt:lpstr>
      <vt:lpstr>استلزامات تربیتی ایدئالیسم ( دیدگاه های تربیتی ایدئالیسم)</vt:lpstr>
      <vt:lpstr>استلزامات تربیتی ایدئالیسم ( دیدگاه های تربیتی ایدئالیسم)</vt:lpstr>
      <vt:lpstr>استلزامات تربیتی ایدئالیسم ( دیدگاه های تربیتی ایدئالیسم)</vt:lpstr>
      <vt:lpstr>استلزامات تربیتی ایدئالیسم ( دیدگاه های تربیتی ایدئالیسم)</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فصل دوم : ایدئالیسم و آموزش و پرورش</dc:title>
  <dc:creator>ppp</dc:creator>
  <cp:lastModifiedBy>ppp</cp:lastModifiedBy>
  <cp:revision>44</cp:revision>
  <dcterms:created xsi:type="dcterms:W3CDTF">2016-03-02T18:11:08Z</dcterms:created>
  <dcterms:modified xsi:type="dcterms:W3CDTF">2016-03-11T07:31:56Z</dcterms:modified>
</cp:coreProperties>
</file>